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60" r:id="rId4"/>
    <p:sldId id="333" r:id="rId5"/>
    <p:sldId id="705" r:id="rId6"/>
    <p:sldId id="706" r:id="rId7"/>
    <p:sldId id="707" r:id="rId8"/>
    <p:sldId id="711" r:id="rId9"/>
    <p:sldId id="693" r:id="rId10"/>
    <p:sldId id="708" r:id="rId11"/>
    <p:sldId id="710" r:id="rId12"/>
    <p:sldId id="713" r:id="rId13"/>
    <p:sldId id="712" r:id="rId14"/>
    <p:sldId id="613" r:id="rId15"/>
    <p:sldId id="612" r:id="rId16"/>
    <p:sldId id="616" r:id="rId17"/>
    <p:sldId id="617" r:id="rId18"/>
    <p:sldId id="618" r:id="rId19"/>
    <p:sldId id="619" r:id="rId20"/>
    <p:sldId id="621" r:id="rId21"/>
    <p:sldId id="626" r:id="rId22"/>
    <p:sldId id="620" r:id="rId23"/>
    <p:sldId id="622" r:id="rId24"/>
    <p:sldId id="623" r:id="rId25"/>
    <p:sldId id="624" r:id="rId26"/>
    <p:sldId id="625" r:id="rId27"/>
    <p:sldId id="638" r:id="rId28"/>
    <p:sldId id="636" r:id="rId29"/>
    <p:sldId id="480" r:id="rId30"/>
    <p:sldId id="481" r:id="rId31"/>
    <p:sldId id="48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952A475A-36E0-49D1-90E2-9F01074B2BF0}"/>
    <pc:docChg chg="addSld modSld">
      <pc:chgData name="Wittman, Barry" userId="bff186cd-6ce8-41ba-8e8c-e85cdef216de" providerId="ADAL" clId="{952A475A-36E0-49D1-90E2-9F01074B2BF0}" dt="2024-11-25T15:47:51.967" v="23" actId="20577"/>
      <pc:docMkLst>
        <pc:docMk/>
      </pc:docMkLst>
      <pc:sldChg chg="modSp modAnim">
        <pc:chgData name="Wittman, Barry" userId="bff186cd-6ce8-41ba-8e8c-e85cdef216de" providerId="ADAL" clId="{952A475A-36E0-49D1-90E2-9F01074B2BF0}" dt="2024-11-25T14:31:24.925" v="21" actId="20577"/>
        <pc:sldMkLst>
          <pc:docMk/>
          <pc:sldMk cId="0" sldId="257"/>
        </pc:sldMkLst>
        <pc:spChg chg="mod">
          <ac:chgData name="Wittman, Barry" userId="bff186cd-6ce8-41ba-8e8c-e85cdef216de" providerId="ADAL" clId="{952A475A-36E0-49D1-90E2-9F01074B2BF0}" dt="2024-11-25T14:31:24.925" v="21" actId="20577"/>
          <ac:spMkLst>
            <pc:docMk/>
            <pc:sldMk cId="0" sldId="257"/>
            <ac:spMk id="3" creationId="{00000000-0000-0000-0000-000000000000}"/>
          </ac:spMkLst>
        </pc:spChg>
      </pc:sldChg>
      <pc:sldChg chg="add">
        <pc:chgData name="Wittman, Barry" userId="bff186cd-6ce8-41ba-8e8c-e85cdef216de" providerId="ADAL" clId="{952A475A-36E0-49D1-90E2-9F01074B2BF0}" dt="2024-11-25T14:33:32.097" v="22"/>
        <pc:sldMkLst>
          <pc:docMk/>
          <pc:sldMk cId="1455548229" sldId="693"/>
        </pc:sldMkLst>
      </pc:sldChg>
      <pc:sldChg chg="add">
        <pc:chgData name="Wittman, Barry" userId="bff186cd-6ce8-41ba-8e8c-e85cdef216de" providerId="ADAL" clId="{952A475A-36E0-49D1-90E2-9F01074B2BF0}" dt="2024-11-25T14:33:32.097" v="22"/>
        <pc:sldMkLst>
          <pc:docMk/>
          <pc:sldMk cId="2650238684" sldId="708"/>
        </pc:sldMkLst>
      </pc:sldChg>
      <pc:sldChg chg="add">
        <pc:chgData name="Wittman, Barry" userId="bff186cd-6ce8-41ba-8e8c-e85cdef216de" providerId="ADAL" clId="{952A475A-36E0-49D1-90E2-9F01074B2BF0}" dt="2024-11-25T14:33:32.097" v="22"/>
        <pc:sldMkLst>
          <pc:docMk/>
          <pc:sldMk cId="1249431608" sldId="710"/>
        </pc:sldMkLst>
      </pc:sldChg>
      <pc:sldChg chg="modSp add">
        <pc:chgData name="Wittman, Barry" userId="bff186cd-6ce8-41ba-8e8c-e85cdef216de" providerId="ADAL" clId="{952A475A-36E0-49D1-90E2-9F01074B2BF0}" dt="2024-11-25T15:47:51.967" v="23" actId="20577"/>
        <pc:sldMkLst>
          <pc:docMk/>
          <pc:sldMk cId="2655777946" sldId="713"/>
        </pc:sldMkLst>
        <pc:spChg chg="mod">
          <ac:chgData name="Wittman, Barry" userId="bff186cd-6ce8-41ba-8e8c-e85cdef216de" providerId="ADAL" clId="{952A475A-36E0-49D1-90E2-9F01074B2BF0}" dt="2024-11-25T15:47:51.967" v="23" actId="20577"/>
          <ac:spMkLst>
            <pc:docMk/>
            <pc:sldMk cId="2655777946" sldId="71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14 -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Contains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Signature for recursive method: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contains(Node node, String word,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index)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/>
              <a:t>Called by public proxy method: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contains(String word) {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contains(root, word, 0);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38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Insert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Signature for recursive method: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insert(Node node, String word, 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index)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/>
              <a:t>Called by public proxy method: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insert(String word) {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insert(root, word, 0);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31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Traversal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void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inorder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(Node node, String prefix)</a:t>
            </a:r>
          </a:p>
          <a:p>
            <a:pPr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dirty="0"/>
              <a:t>Called by public proxy method:</a:t>
            </a:r>
          </a:p>
          <a:p>
            <a:pPr>
              <a:buNone/>
            </a:pPr>
            <a:endParaRPr lang="en-US" sz="2200" dirty="0"/>
          </a:p>
          <a:p>
            <a:pPr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inorder</a:t>
            </a:r>
            <a:r>
              <a:rPr lang="en-US" sz="2200" b="1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inorder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(root,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777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Keeping an array of length equal to all possible characters (usually) wastes space</a:t>
            </a:r>
          </a:p>
          <a:p>
            <a:r>
              <a:rPr lang="en-US" dirty="0"/>
              <a:t>Alternatives:</a:t>
            </a:r>
          </a:p>
          <a:p>
            <a:pPr lvl="1"/>
            <a:r>
              <a:rPr lang="en-US" b="1" dirty="0"/>
              <a:t>Ternary search tries:</a:t>
            </a:r>
            <a:r>
              <a:rPr lang="en-US" dirty="0"/>
              <a:t> A lot like a binary search tree, with smaller characters to the left, larger characters to the right, and continuations from the current character beneath</a:t>
            </a:r>
          </a:p>
          <a:p>
            <a:pPr lvl="1"/>
            <a:r>
              <a:rPr lang="en-US" dirty="0"/>
              <a:t>Keeping an array (or linked list) of the characters used, resizing as needed</a:t>
            </a:r>
          </a:p>
        </p:txBody>
      </p:sp>
    </p:spTree>
    <p:extLst>
      <p:ext uri="{BB962C8B-B14F-4D97-AF65-F5344CB8AC3E}">
        <p14:creationId xmlns:p14="http://schemas.microsoft.com/office/powerpoint/2010/main" val="76504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Substring Search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9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Substring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Finding a string within another string is a fundamental task</a:t>
            </a:r>
          </a:p>
          <a:p>
            <a:r>
              <a:rPr lang="en-US" dirty="0"/>
              <a:t>Applications:</a:t>
            </a:r>
          </a:p>
          <a:p>
            <a:pPr lvl="1"/>
            <a:r>
              <a:rPr lang="en-US" dirty="0"/>
              <a:t>Finding text on a web page</a:t>
            </a:r>
          </a:p>
          <a:p>
            <a:pPr lvl="1"/>
            <a:r>
              <a:rPr lang="en-US" dirty="0"/>
              <a:t>Find/replace while word processing</a:t>
            </a:r>
          </a:p>
          <a:p>
            <a:pPr lvl="1"/>
            <a:r>
              <a:rPr lang="en-US" dirty="0"/>
              <a:t>Looking for DNA subsequences within a larger sequence</a:t>
            </a:r>
          </a:p>
          <a:p>
            <a:pPr lvl="1"/>
            <a:r>
              <a:rPr lang="en-US" dirty="0"/>
              <a:t>Countless others …</a:t>
            </a:r>
          </a:p>
        </p:txBody>
      </p:sp>
    </p:spTree>
    <p:extLst>
      <p:ext uri="{BB962C8B-B14F-4D97-AF65-F5344CB8AC3E}">
        <p14:creationId xmlns:p14="http://schemas.microsoft.com/office/powerpoint/2010/main" val="13381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Brute-force substring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Write a method to find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needle</a:t>
            </a:r>
            <a:r>
              <a:rPr lang="en-US" dirty="0"/>
              <a:t>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haystack</a:t>
            </a:r>
            <a:r>
              <a:rPr lang="en-US" dirty="0"/>
              <a:t>, returning the starting index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needle</a:t>
            </a:r>
            <a:r>
              <a:rPr lang="en-US" dirty="0"/>
              <a:t>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haystack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 if not found.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find(String needle, String haystack)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69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does the brute-force substring search take if the length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haystack</a:t>
            </a:r>
            <a:r>
              <a:rPr lang="en-US" dirty="0"/>
              <a:t> is </a:t>
            </a:r>
            <a:r>
              <a:rPr lang="en-US" b="1" i="1" dirty="0"/>
              <a:t>n</a:t>
            </a:r>
            <a:r>
              <a:rPr lang="en-US" dirty="0"/>
              <a:t> and the length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needle</a:t>
            </a:r>
            <a:r>
              <a:rPr lang="en-US" dirty="0"/>
              <a:t> is </a:t>
            </a:r>
            <a:r>
              <a:rPr lang="en-US" b="1" i="1" dirty="0"/>
              <a:t>m</a:t>
            </a:r>
            <a:r>
              <a:rPr lang="en-US" dirty="0"/>
              <a:t>?</a:t>
            </a:r>
          </a:p>
          <a:p>
            <a:r>
              <a:rPr lang="en-US" dirty="0"/>
              <a:t>There are </a:t>
            </a:r>
            <a:r>
              <a:rPr lang="en-US" b="1" i="1" dirty="0"/>
              <a:t>n</a:t>
            </a:r>
            <a:r>
              <a:rPr lang="en-US" dirty="0"/>
              <a:t> – </a:t>
            </a:r>
            <a:r>
              <a:rPr lang="en-US" b="1" i="1" dirty="0"/>
              <a:t>m</a:t>
            </a:r>
            <a:r>
              <a:rPr lang="en-US" dirty="0"/>
              <a:t> + 1 positions to start looking in haystack, and you have to check </a:t>
            </a:r>
            <a:r>
              <a:rPr lang="en-US" b="1" i="1" dirty="0"/>
              <a:t>m</a:t>
            </a:r>
            <a:r>
              <a:rPr lang="en-US" dirty="0"/>
              <a:t> characters for each position</a:t>
            </a:r>
          </a:p>
          <a:p>
            <a:r>
              <a:rPr lang="en-US" b="1" i="1" dirty="0"/>
              <a:t>m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</a:t>
            </a:r>
            <a:r>
              <a:rPr lang="en-US" b="1" i="1" dirty="0"/>
              <a:t>m</a:t>
            </a:r>
            <a:r>
              <a:rPr lang="en-US" dirty="0"/>
              <a:t> + 1)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Note that </a:t>
            </a:r>
            <a:r>
              <a:rPr lang="en-US" b="1" i="1" dirty="0"/>
              <a:t>m</a:t>
            </a:r>
            <a:r>
              <a:rPr lang="en-US" dirty="0"/>
              <a:t> is usually much smaller than </a:t>
            </a:r>
            <a:r>
              <a:rPr lang="en-US" b="1" i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32471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Knuth-Morris-Pratt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20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cleverer approach to substring search uses the observation that the act of matching tells us what to do when we reach a mismatch:</a:t>
            </a:r>
          </a:p>
          <a:p>
            <a:r>
              <a:rPr lang="en-US" dirty="0"/>
              <a:t>Needle: BARBED</a:t>
            </a:r>
          </a:p>
          <a:p>
            <a:r>
              <a:rPr lang="en-US" dirty="0"/>
              <a:t>Haystack: BARBARBED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On mismatch, skip ahead to: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48002" y="4191000"/>
          <a:ext cx="6095997" cy="1066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B050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B050"/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B050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048002" y="5943600"/>
          <a:ext cx="6095997" cy="5334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B050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B050"/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72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we know where to skip 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depends on the structure of needle</a:t>
            </a:r>
          </a:p>
          <a:p>
            <a:r>
              <a:rPr lang="en-US" dirty="0"/>
              <a:t>Some strings will have repetitive substrings that will "rematch" part of the substring</a:t>
            </a:r>
          </a:p>
          <a:p>
            <a:r>
              <a:rPr lang="en-US" dirty="0"/>
              <a:t>Some strings will need to jump back to the beginning</a:t>
            </a:r>
          </a:p>
          <a:p>
            <a:r>
              <a:rPr lang="en-US" dirty="0"/>
              <a:t>We could map these transitions out with a </a:t>
            </a:r>
            <a:r>
              <a:rPr lang="en-US" b="1" dirty="0"/>
              <a:t>deterministic finite automaton (DFA)</a:t>
            </a:r>
          </a:p>
        </p:txBody>
      </p:sp>
    </p:spTree>
    <p:extLst>
      <p:ext uri="{BB962C8B-B14F-4D97-AF65-F5344CB8AC3E}">
        <p14:creationId xmlns:p14="http://schemas.microsoft.com/office/powerpoint/2010/main" val="421946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Sorting visualization</a:t>
            </a:r>
          </a:p>
          <a:p>
            <a:r>
              <a:rPr lang="en-US" dirty="0" err="1"/>
              <a:t>Timsort</a:t>
            </a:r>
            <a:endParaRPr lang="en-US" dirty="0"/>
          </a:p>
          <a:p>
            <a:r>
              <a:rPr lang="en-US" dirty="0"/>
              <a:t>Tries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Consider this DFA: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State 0 is the initial state</a:t>
            </a:r>
          </a:p>
          <a:p>
            <a:r>
              <a:rPr lang="en-US" dirty="0"/>
              <a:t>The circled state (2) is an accepting state</a:t>
            </a:r>
          </a:p>
          <a:p>
            <a:r>
              <a:rPr lang="en-US" dirty="0"/>
              <a:t>Is the string AAAAABBA accepted?</a:t>
            </a:r>
          </a:p>
          <a:p>
            <a:r>
              <a:rPr lang="en-US" dirty="0"/>
              <a:t>What about the string BBBBBBAB?</a:t>
            </a:r>
          </a:p>
          <a:p>
            <a:r>
              <a:rPr lang="en-US" dirty="0"/>
              <a:t>What's a verbal description for the strings accepted?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895600" y="1840469"/>
            <a:ext cx="6096000" cy="2050197"/>
            <a:chOff x="1371600" y="1840468"/>
            <a:chExt cx="6096000" cy="2050197"/>
          </a:xfrm>
        </p:grpSpPr>
        <p:sp>
          <p:nvSpPr>
            <p:cNvPr id="4" name="Oval 3"/>
            <p:cNvSpPr/>
            <p:nvPr/>
          </p:nvSpPr>
          <p:spPr>
            <a:xfrm>
              <a:off x="1676400" y="2667000"/>
              <a:ext cx="762000" cy="762000"/>
            </a:xfrm>
            <a:prstGeom prst="ellipse">
              <a:avLst/>
            </a:prstGeom>
            <a:ln w="1905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  <a:endParaRPr lang="en-US" sz="2400" baseline="-25000" dirty="0"/>
            </a:p>
          </p:txBody>
        </p:sp>
        <p:cxnSp>
          <p:nvCxnSpPr>
            <p:cNvPr id="5" name="Straight Arrow Connector 4"/>
            <p:cNvCxnSpPr>
              <a:stCxn id="4" idx="6"/>
              <a:endCxn id="7" idx="2"/>
            </p:cNvCxnSpPr>
            <p:nvPr/>
          </p:nvCxnSpPr>
          <p:spPr>
            <a:xfrm>
              <a:off x="2438400" y="3048000"/>
              <a:ext cx="1752600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urved Connector 37"/>
            <p:cNvCxnSpPr>
              <a:stCxn id="7" idx="7"/>
              <a:endCxn id="8" idx="1"/>
            </p:cNvCxnSpPr>
            <p:nvPr/>
          </p:nvCxnSpPr>
          <p:spPr>
            <a:xfrm rot="5400000" flipH="1" flipV="1">
              <a:off x="5829300" y="1790700"/>
              <a:ext cx="1588" cy="1975784"/>
            </a:xfrm>
            <a:prstGeom prst="curvedConnector3">
              <a:avLst>
                <a:gd name="adj1" fmla="val 11825696"/>
              </a:avLst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4191000" y="2667000"/>
              <a:ext cx="762000" cy="762000"/>
            </a:xfrm>
            <a:prstGeom prst="ellipse">
              <a:avLst/>
            </a:prstGeom>
            <a:ln w="19050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US" sz="2400" baseline="-250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705600" y="2667000"/>
              <a:ext cx="762000" cy="762000"/>
            </a:xfrm>
            <a:prstGeom prst="ellipse">
              <a:avLst/>
            </a:prstGeom>
            <a:ln w="63500" cmpd="dbl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  <a:endParaRPr lang="en-US" sz="2400" baseline="-25000" dirty="0"/>
            </a:p>
          </p:txBody>
        </p:sp>
        <p:cxnSp>
          <p:nvCxnSpPr>
            <p:cNvPr id="16" name="Curved Connector 37"/>
            <p:cNvCxnSpPr>
              <a:stCxn id="7" idx="3"/>
              <a:endCxn id="7" idx="5"/>
            </p:cNvCxnSpPr>
            <p:nvPr/>
          </p:nvCxnSpPr>
          <p:spPr>
            <a:xfrm rot="16200000" flipH="1">
              <a:off x="4572000" y="3048000"/>
              <a:ext cx="1588" cy="538816"/>
            </a:xfrm>
            <a:prstGeom prst="curvedConnector3">
              <a:avLst>
                <a:gd name="adj1" fmla="val 29420160"/>
              </a:avLst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8" idx="2"/>
              <a:endCxn id="7" idx="6"/>
            </p:cNvCxnSpPr>
            <p:nvPr/>
          </p:nvCxnSpPr>
          <p:spPr>
            <a:xfrm rot="10800000">
              <a:off x="4953000" y="3048000"/>
              <a:ext cx="1752600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37"/>
            <p:cNvCxnSpPr>
              <a:stCxn id="4" idx="3"/>
              <a:endCxn id="4" idx="5"/>
            </p:cNvCxnSpPr>
            <p:nvPr/>
          </p:nvCxnSpPr>
          <p:spPr>
            <a:xfrm rot="16200000" flipH="1">
              <a:off x="2057400" y="3048000"/>
              <a:ext cx="1588" cy="538816"/>
            </a:xfrm>
            <a:prstGeom prst="curvedConnector3">
              <a:avLst>
                <a:gd name="adj1" fmla="val 32619154"/>
              </a:avLst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urved Connector 37"/>
            <p:cNvCxnSpPr>
              <a:stCxn id="8" idx="0"/>
              <a:endCxn id="4" idx="7"/>
            </p:cNvCxnSpPr>
            <p:nvPr/>
          </p:nvCxnSpPr>
          <p:spPr>
            <a:xfrm rot="16200000" flipH="1" flipV="1">
              <a:off x="4650908" y="342900"/>
              <a:ext cx="111592" cy="4759792"/>
            </a:xfrm>
            <a:prstGeom prst="curvedConnector3">
              <a:avLst>
                <a:gd name="adj1" fmla="val -409707"/>
              </a:avLst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4267200" y="1840468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62600" y="2526268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62600" y="30435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86200" y="34245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71600" y="34290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048000" y="30480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2057400" y="3048000"/>
            <a:ext cx="1143000" cy="158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30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 DFA that accepts all strings that have an even number of A's and an odd number of B's</a:t>
            </a:r>
          </a:p>
        </p:txBody>
      </p:sp>
    </p:spTree>
    <p:extLst>
      <p:ext uri="{BB962C8B-B14F-4D97-AF65-F5344CB8AC3E}">
        <p14:creationId xmlns:p14="http://schemas.microsoft.com/office/powerpoint/2010/main" val="3292064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DFAs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DFAs can be created to accept many different patterns of strings</a:t>
            </a:r>
          </a:p>
          <a:p>
            <a:r>
              <a:rPr lang="en-US" dirty="0"/>
              <a:t>They are equivalent to </a:t>
            </a:r>
            <a:r>
              <a:rPr lang="en-US"/>
              <a:t>regular expressions</a:t>
            </a:r>
            <a:endParaRPr lang="en-US" dirty="0"/>
          </a:p>
          <a:p>
            <a:r>
              <a:rPr lang="en-US" dirty="0"/>
              <a:t>Fortunately the DFAs needed for the Knuth-Morris-Pratt algorithm are easy to construct</a:t>
            </a:r>
          </a:p>
        </p:txBody>
      </p:sp>
    </p:spTree>
    <p:extLst>
      <p:ext uri="{BB962C8B-B14F-4D97-AF65-F5344CB8AC3E}">
        <p14:creationId xmlns:p14="http://schemas.microsoft.com/office/powerpoint/2010/main" val="321300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KMP DFA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1114060"/>
          </a:xfrm>
        </p:spPr>
        <p:txBody>
          <a:bodyPr/>
          <a:lstStyle/>
          <a:p>
            <a:r>
              <a:rPr lang="en-US" dirty="0"/>
              <a:t>Needle string: ABABAC</a:t>
            </a:r>
          </a:p>
          <a:p>
            <a:r>
              <a:rPr lang="en-US" dirty="0"/>
              <a:t>Corresponding DFA:</a:t>
            </a:r>
          </a:p>
        </p:txBody>
      </p:sp>
      <p:sp>
        <p:nvSpPr>
          <p:cNvPr id="5" name="Oval 4"/>
          <p:cNvSpPr/>
          <p:nvPr/>
        </p:nvSpPr>
        <p:spPr>
          <a:xfrm>
            <a:off x="2623416" y="4386277"/>
            <a:ext cx="762000" cy="762000"/>
          </a:xfrm>
          <a:prstGeom prst="ellipse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  <a:endParaRPr lang="en-US" sz="2400" baseline="-25000" dirty="0"/>
          </a:p>
        </p:txBody>
      </p:sp>
      <p:cxnSp>
        <p:nvCxnSpPr>
          <p:cNvPr id="6" name="Straight Arrow Connector 5"/>
          <p:cNvCxnSpPr>
            <a:stCxn id="5" idx="6"/>
            <a:endCxn id="8" idx="2"/>
          </p:cNvCxnSpPr>
          <p:nvPr/>
        </p:nvCxnSpPr>
        <p:spPr>
          <a:xfrm>
            <a:off x="3385416" y="4767277"/>
            <a:ext cx="415458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urved Connector 37"/>
          <p:cNvCxnSpPr>
            <a:stCxn id="8" idx="7"/>
            <a:endCxn id="5" idx="7"/>
          </p:cNvCxnSpPr>
          <p:nvPr/>
        </p:nvCxnSpPr>
        <p:spPr>
          <a:xfrm rot="16200000" flipV="1">
            <a:off x="3862553" y="3909140"/>
            <a:ext cx="12700" cy="1177458"/>
          </a:xfrm>
          <a:prstGeom prst="curvedConnector3">
            <a:avLst>
              <a:gd name="adj1" fmla="val 2678677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800874" y="4386277"/>
            <a:ext cx="762000" cy="762000"/>
          </a:xfrm>
          <a:prstGeom prst="ellipse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  <a:endParaRPr lang="en-US" sz="2400" baseline="-25000" dirty="0"/>
          </a:p>
        </p:txBody>
      </p:sp>
      <p:sp>
        <p:nvSpPr>
          <p:cNvPr id="9" name="Oval 8"/>
          <p:cNvSpPr/>
          <p:nvPr/>
        </p:nvSpPr>
        <p:spPr>
          <a:xfrm>
            <a:off x="4985616" y="4386277"/>
            <a:ext cx="762000" cy="762000"/>
          </a:xfrm>
          <a:prstGeom prst="ellipse">
            <a:avLst/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  <a:endParaRPr lang="en-US" sz="2400" baseline="-25000" dirty="0"/>
          </a:p>
        </p:txBody>
      </p:sp>
      <p:cxnSp>
        <p:nvCxnSpPr>
          <p:cNvPr id="10" name="Curved Connector 37"/>
          <p:cNvCxnSpPr>
            <a:stCxn id="8" idx="3"/>
            <a:endCxn id="8" idx="5"/>
          </p:cNvCxnSpPr>
          <p:nvPr/>
        </p:nvCxnSpPr>
        <p:spPr>
          <a:xfrm rot="16200000" flipH="1">
            <a:off x="4181874" y="4767277"/>
            <a:ext cx="12700" cy="538816"/>
          </a:xfrm>
          <a:prstGeom prst="curvedConnector3">
            <a:avLst>
              <a:gd name="adj1" fmla="val 2678677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6"/>
            <a:endCxn id="9" idx="2"/>
          </p:cNvCxnSpPr>
          <p:nvPr/>
        </p:nvCxnSpPr>
        <p:spPr>
          <a:xfrm>
            <a:off x="4562874" y="4767277"/>
            <a:ext cx="422742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37"/>
          <p:cNvCxnSpPr>
            <a:stCxn id="5" idx="3"/>
            <a:endCxn id="5" idx="5"/>
          </p:cNvCxnSpPr>
          <p:nvPr/>
        </p:nvCxnSpPr>
        <p:spPr>
          <a:xfrm rot="16200000" flipH="1">
            <a:off x="3004416" y="4767277"/>
            <a:ext cx="12700" cy="538816"/>
          </a:xfrm>
          <a:prstGeom prst="curvedConnector3">
            <a:avLst>
              <a:gd name="adj1" fmla="val 2678677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37"/>
          <p:cNvCxnSpPr>
            <a:stCxn id="9" idx="0"/>
            <a:endCxn id="5" idx="0"/>
          </p:cNvCxnSpPr>
          <p:nvPr/>
        </p:nvCxnSpPr>
        <p:spPr>
          <a:xfrm rot="16200000" flipV="1">
            <a:off x="4185516" y="3205177"/>
            <a:ext cx="12700" cy="2362200"/>
          </a:xfrm>
          <a:prstGeom prst="curvedConnector3">
            <a:avLst>
              <a:gd name="adj1" fmla="val 3626866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26459" y="401145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36958" y="485068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91670" y="485068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28416" y="485068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4600" y="5336099"/>
            <a:ext cx="926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B, 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24232" y="533949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20" name="Oval 19"/>
          <p:cNvSpPr/>
          <p:nvPr/>
        </p:nvSpPr>
        <p:spPr>
          <a:xfrm>
            <a:off x="6128616" y="4386277"/>
            <a:ext cx="762000" cy="762000"/>
          </a:xfrm>
          <a:prstGeom prst="ellipse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3</a:t>
            </a:r>
            <a:endParaRPr lang="en-US" sz="2400" baseline="-25000" dirty="0"/>
          </a:p>
        </p:txBody>
      </p:sp>
      <p:sp>
        <p:nvSpPr>
          <p:cNvPr id="21" name="Oval 20"/>
          <p:cNvSpPr/>
          <p:nvPr/>
        </p:nvSpPr>
        <p:spPr>
          <a:xfrm>
            <a:off x="7347816" y="4386277"/>
            <a:ext cx="762000" cy="762000"/>
          </a:xfrm>
          <a:prstGeom prst="ellipse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  <a:endParaRPr lang="en-US" sz="2400" baseline="-25000" dirty="0"/>
          </a:p>
        </p:txBody>
      </p:sp>
      <p:sp>
        <p:nvSpPr>
          <p:cNvPr id="22" name="Oval 21"/>
          <p:cNvSpPr/>
          <p:nvPr/>
        </p:nvSpPr>
        <p:spPr>
          <a:xfrm>
            <a:off x="8567016" y="4386277"/>
            <a:ext cx="762000" cy="762000"/>
          </a:xfrm>
          <a:prstGeom prst="ellipse">
            <a:avLst/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5</a:t>
            </a:r>
            <a:endParaRPr lang="en-US" sz="2400" baseline="-25000" dirty="0"/>
          </a:p>
        </p:txBody>
      </p:sp>
      <p:sp>
        <p:nvSpPr>
          <p:cNvPr id="23" name="Oval 22"/>
          <p:cNvSpPr/>
          <p:nvPr/>
        </p:nvSpPr>
        <p:spPr>
          <a:xfrm>
            <a:off x="9710016" y="4397945"/>
            <a:ext cx="762000" cy="762000"/>
          </a:xfrm>
          <a:prstGeom prst="ellipse">
            <a:avLst/>
          </a:prstGeom>
          <a:ln w="63500" cmpd="dbl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  <a:endParaRPr lang="en-US" sz="2400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3309216" y="485514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cxnSp>
        <p:nvCxnSpPr>
          <p:cNvPr id="28" name="Straight Arrow Connector 27"/>
          <p:cNvCxnSpPr>
            <a:stCxn id="9" idx="6"/>
            <a:endCxn id="20" idx="2"/>
          </p:cNvCxnSpPr>
          <p:nvPr/>
        </p:nvCxnSpPr>
        <p:spPr>
          <a:xfrm>
            <a:off x="5747616" y="4767277"/>
            <a:ext cx="3810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0" idx="6"/>
            <a:endCxn id="21" idx="2"/>
          </p:cNvCxnSpPr>
          <p:nvPr/>
        </p:nvCxnSpPr>
        <p:spPr>
          <a:xfrm>
            <a:off x="6890616" y="4767277"/>
            <a:ext cx="4572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1" idx="6"/>
            <a:endCxn id="22" idx="2"/>
          </p:cNvCxnSpPr>
          <p:nvPr/>
        </p:nvCxnSpPr>
        <p:spPr>
          <a:xfrm>
            <a:off x="8109816" y="4767277"/>
            <a:ext cx="4572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2" idx="6"/>
            <a:endCxn id="23" idx="2"/>
          </p:cNvCxnSpPr>
          <p:nvPr/>
        </p:nvCxnSpPr>
        <p:spPr>
          <a:xfrm>
            <a:off x="9329016" y="4767277"/>
            <a:ext cx="381000" cy="1166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069841" y="482932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252816" y="485068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31661" y="3498028"/>
            <a:ext cx="926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B, C</a:t>
            </a:r>
          </a:p>
        </p:txBody>
      </p:sp>
      <p:cxnSp>
        <p:nvCxnSpPr>
          <p:cNvPr id="47" name="Curved Connector 37"/>
          <p:cNvCxnSpPr>
            <a:stCxn id="20" idx="0"/>
            <a:endCxn id="5" idx="0"/>
          </p:cNvCxnSpPr>
          <p:nvPr/>
        </p:nvCxnSpPr>
        <p:spPr>
          <a:xfrm rot="16200000" flipV="1">
            <a:off x="4757016" y="2633677"/>
            <a:ext cx="12700" cy="3505200"/>
          </a:xfrm>
          <a:prstGeom prst="curvedConnector3">
            <a:avLst>
              <a:gd name="adj1" fmla="val 9107465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66047" y="287786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</a:p>
        </p:txBody>
      </p:sp>
      <p:cxnSp>
        <p:nvCxnSpPr>
          <p:cNvPr id="52" name="Curved Connector 37"/>
          <p:cNvCxnSpPr>
            <a:stCxn id="20" idx="4"/>
            <a:endCxn id="8" idx="5"/>
          </p:cNvCxnSpPr>
          <p:nvPr/>
        </p:nvCxnSpPr>
        <p:spPr>
          <a:xfrm rot="5400000" flipH="1">
            <a:off x="5424653" y="4063314"/>
            <a:ext cx="111592" cy="2058334"/>
          </a:xfrm>
          <a:prstGeom prst="curvedConnector3">
            <a:avLst>
              <a:gd name="adj1" fmla="val -449455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258571" y="555813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cxnSp>
        <p:nvCxnSpPr>
          <p:cNvPr id="57" name="Curved Connector 37"/>
          <p:cNvCxnSpPr>
            <a:stCxn id="21" idx="0"/>
            <a:endCxn id="5" idx="0"/>
          </p:cNvCxnSpPr>
          <p:nvPr/>
        </p:nvCxnSpPr>
        <p:spPr>
          <a:xfrm rot="16200000" flipV="1">
            <a:off x="5366616" y="2024077"/>
            <a:ext cx="12700" cy="4724400"/>
          </a:xfrm>
          <a:prstGeom prst="curvedConnector3">
            <a:avLst>
              <a:gd name="adj1" fmla="val 13191039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398160" y="2514601"/>
            <a:ext cx="926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B, C</a:t>
            </a:r>
          </a:p>
        </p:txBody>
      </p:sp>
      <p:cxnSp>
        <p:nvCxnSpPr>
          <p:cNvPr id="62" name="Curved Connector 37"/>
          <p:cNvCxnSpPr>
            <a:stCxn id="22" idx="4"/>
            <a:endCxn id="21" idx="4"/>
          </p:cNvCxnSpPr>
          <p:nvPr/>
        </p:nvCxnSpPr>
        <p:spPr>
          <a:xfrm rot="5400000">
            <a:off x="8338416" y="4538677"/>
            <a:ext cx="12700" cy="1219200"/>
          </a:xfrm>
          <a:prstGeom prst="curvedConnector3">
            <a:avLst>
              <a:gd name="adj1" fmla="val 2552236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078066" y="540573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</a:t>
            </a:r>
          </a:p>
        </p:txBody>
      </p:sp>
      <p:cxnSp>
        <p:nvCxnSpPr>
          <p:cNvPr id="67" name="Curved Connector 37"/>
          <p:cNvCxnSpPr>
            <a:stCxn id="22" idx="4"/>
            <a:endCxn id="8" idx="5"/>
          </p:cNvCxnSpPr>
          <p:nvPr/>
        </p:nvCxnSpPr>
        <p:spPr>
          <a:xfrm rot="5400000" flipH="1">
            <a:off x="6643853" y="2844114"/>
            <a:ext cx="111592" cy="4496734"/>
          </a:xfrm>
          <a:prstGeom prst="curvedConnector3">
            <a:avLst>
              <a:gd name="adj1" fmla="val -1097648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433416" y="632460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</a:t>
            </a:r>
          </a:p>
        </p:txBody>
      </p:sp>
      <p:cxnSp>
        <p:nvCxnSpPr>
          <p:cNvPr id="72" name="Straight Arrow Connector 71"/>
          <p:cNvCxnSpPr>
            <a:endCxn id="5" idx="2"/>
          </p:cNvCxnSpPr>
          <p:nvPr/>
        </p:nvCxnSpPr>
        <p:spPr>
          <a:xfrm flipV="1">
            <a:off x="1981200" y="4767277"/>
            <a:ext cx="642216" cy="1166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384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the DFA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2792"/>
            <a:ext cx="10972800" cy="81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algorithm for constructing the DFA is not obvious, but the code isn't very complex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514600"/>
            <a:ext cx="10972800" cy="40934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[][]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makeDFA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pattern)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pattern.length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[][] DFA =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[128][M];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all ASCII characters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DFA[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pattern.charAt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(0)][0] = 1;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0,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M; ++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 = 0; c &lt; 128; ++c)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DFA[c][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DFA[c][x];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DFA[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pattern.charAt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)][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x = DFA[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pattern.charAt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)][x];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DFA;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698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DFA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044209"/>
          </a:xfrm>
        </p:spPr>
        <p:txBody>
          <a:bodyPr>
            <a:normAutofit/>
          </a:bodyPr>
          <a:lstStyle/>
          <a:p>
            <a:r>
              <a:rPr lang="en-US" dirty="0"/>
              <a:t>Once you have the DFA, you can use it to search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667001"/>
            <a:ext cx="10972800" cy="3657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find(String text,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[][] DFA)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= DFA[0].length;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i, j;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0, j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&amp;&amp; j &lt; M; ++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j = DFA[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text.charAt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)][j];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== 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M;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-1;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7617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 length of the pattern is </a:t>
            </a:r>
            <a:r>
              <a:rPr lang="en-US" b="1" i="1" dirty="0"/>
              <a:t>m</a:t>
            </a:r>
            <a:r>
              <a:rPr lang="en-US" dirty="0"/>
              <a:t>, it takes </a:t>
            </a:r>
            <a:r>
              <a:rPr lang="en-US" b="1" i="1" dirty="0"/>
              <a:t>m</a:t>
            </a:r>
            <a:r>
              <a:rPr lang="en-US" dirty="0"/>
              <a:t> time to make the DFA</a:t>
            </a:r>
          </a:p>
          <a:p>
            <a:pPr lvl="1"/>
            <a:r>
              <a:rPr lang="en-US" dirty="0"/>
              <a:t>Actually, it's like 128</a:t>
            </a:r>
            <a:r>
              <a:rPr lang="en-US" b="1" i="1" dirty="0"/>
              <a:t>m</a:t>
            </a:r>
            <a:r>
              <a:rPr lang="en-US" dirty="0"/>
              <a:t> or |</a:t>
            </a:r>
            <a:r>
              <a:rPr lang="en-US" b="1" i="1" dirty="0" err="1"/>
              <a:t>Alphabet</a:t>
            </a:r>
            <a:r>
              <a:rPr lang="en-US" dirty="0" err="1"/>
              <a:t>|</a:t>
            </a:r>
            <a:r>
              <a:rPr lang="en-US" b="1" i="1" dirty="0" err="1"/>
              <a:t>m</a:t>
            </a:r>
            <a:r>
              <a:rPr lang="en-US" dirty="0"/>
              <a:t>, but the size of the alphabet will always be constant </a:t>
            </a:r>
          </a:p>
          <a:p>
            <a:r>
              <a:rPr lang="en-US" dirty="0"/>
              <a:t>If the length of the text is </a:t>
            </a:r>
            <a:r>
              <a:rPr lang="en-US" b="1" i="1" dirty="0"/>
              <a:t>n</a:t>
            </a:r>
            <a:r>
              <a:rPr lang="en-US" dirty="0"/>
              <a:t>, it takes at most </a:t>
            </a:r>
            <a:r>
              <a:rPr lang="en-US" b="1" i="1" dirty="0"/>
              <a:t>n</a:t>
            </a:r>
            <a:r>
              <a:rPr lang="en-US" dirty="0"/>
              <a:t> time to do the search (often better if we make a match)</a:t>
            </a:r>
          </a:p>
          <a:p>
            <a:r>
              <a:rPr lang="en-US" dirty="0"/>
              <a:t>Total running time is thus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+ </a:t>
            </a:r>
            <a:r>
              <a:rPr lang="en-US" b="1" i="1" dirty="0"/>
              <a:t>m</a:t>
            </a:r>
            <a:r>
              <a:rPr lang="en-US" dirty="0"/>
              <a:t>)</a:t>
            </a:r>
          </a:p>
          <a:p>
            <a:r>
              <a:rPr lang="en-US" dirty="0"/>
              <a:t>This improvement over brute force can be significant when </a:t>
            </a:r>
            <a:r>
              <a:rPr lang="en-US" b="1" i="1" dirty="0"/>
              <a:t>n</a:t>
            </a:r>
            <a:r>
              <a:rPr lang="en-US" dirty="0"/>
              <a:t> is large (as it often is)</a:t>
            </a:r>
          </a:p>
        </p:txBody>
      </p:sp>
    </p:spTree>
    <p:extLst>
      <p:ext uri="{BB962C8B-B14F-4D97-AF65-F5344CB8AC3E}">
        <p14:creationId xmlns:p14="http://schemas.microsoft.com/office/powerpoint/2010/main" val="424030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KMP algorithm can process the text as a stream (without backing up or looking at more than one character at a time)</a:t>
            </a:r>
          </a:p>
          <a:p>
            <a:r>
              <a:rPr lang="en-US" dirty="0"/>
              <a:t>You can't do better than KMP in the worse case</a:t>
            </a:r>
          </a:p>
          <a:p>
            <a:r>
              <a:rPr lang="en-US" dirty="0"/>
              <a:t>However, Boyer-Moore substring looks for mismatched characters and can perform better in practice (but relies on analysis of random strings)</a:t>
            </a:r>
          </a:p>
          <a:p>
            <a:r>
              <a:rPr lang="en-US" dirty="0"/>
              <a:t>Rabin-Karp constructs a fingerprint (a hash) of  a sliding window of </a:t>
            </a:r>
            <a:r>
              <a:rPr lang="en-US" b="1" i="1" dirty="0"/>
              <a:t>m</a:t>
            </a:r>
            <a:r>
              <a:rPr lang="en-US" dirty="0"/>
              <a:t> characters</a:t>
            </a:r>
          </a:p>
          <a:p>
            <a:pPr lvl="1"/>
            <a:r>
              <a:rPr lang="en-US" dirty="0"/>
              <a:t>But there's always a chance that you match a substring that just happens to have the same hash</a:t>
            </a:r>
          </a:p>
        </p:txBody>
      </p:sp>
    </p:spTree>
    <p:extLst>
      <p:ext uri="{BB962C8B-B14F-4D97-AF65-F5344CB8AC3E}">
        <p14:creationId xmlns:p14="http://schemas.microsoft.com/office/powerpoint/2010/main" val="195482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20457363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3582409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up to Exam 1 next Monday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Project 4</a:t>
            </a:r>
          </a:p>
          <a:p>
            <a:r>
              <a:rPr lang="en-US" dirty="0"/>
              <a:t>Review up to Exam 1</a:t>
            </a:r>
          </a:p>
          <a:p>
            <a:r>
              <a:rPr lang="en-US" dirty="0"/>
              <a:t>Have a </a:t>
            </a:r>
            <a:r>
              <a:rPr lang="en-US"/>
              <a:t>great Thanksgiving!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Tries</a:t>
            </a:r>
          </a:p>
        </p:txBody>
      </p:sp>
    </p:spTree>
    <p:extLst>
      <p:ext uri="{BB962C8B-B14F-4D97-AF65-F5344CB8AC3E}">
        <p14:creationId xmlns:p14="http://schemas.microsoft.com/office/powerpoint/2010/main" val="366658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Storing strings (of anything)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can use a (non-binary) tree to record strings implicitly where each link corresponds to the next letter in the string</a:t>
            </a:r>
          </a:p>
          <a:p>
            <a:r>
              <a:rPr lang="en-US" dirty="0"/>
              <a:t>Let's store:</a:t>
            </a:r>
          </a:p>
          <a:p>
            <a:pPr lvl="1"/>
            <a:r>
              <a:rPr lang="en-US" dirty="0" err="1"/>
              <a:t>ba</a:t>
            </a:r>
            <a:endParaRPr lang="en-US" dirty="0"/>
          </a:p>
          <a:p>
            <a:pPr lvl="1"/>
            <a:r>
              <a:rPr lang="en-US" dirty="0"/>
              <a:t>bar</a:t>
            </a:r>
          </a:p>
          <a:p>
            <a:pPr lvl="1"/>
            <a:r>
              <a:rPr lang="en-US" dirty="0"/>
              <a:t>bat</a:t>
            </a:r>
          </a:p>
          <a:p>
            <a:pPr lvl="1"/>
            <a:r>
              <a:rPr lang="en-US" dirty="0" err="1"/>
              <a:t>barry</a:t>
            </a:r>
            <a:endParaRPr lang="en-US" dirty="0"/>
          </a:p>
          <a:p>
            <a:pPr lvl="1"/>
            <a:r>
              <a:rPr lang="en-US" dirty="0"/>
              <a:t>can</a:t>
            </a:r>
          </a:p>
          <a:p>
            <a:pPr lvl="1"/>
            <a:r>
              <a:rPr lang="en-US" dirty="0"/>
              <a:t>candle</a:t>
            </a:r>
          </a:p>
          <a:p>
            <a:pPr lvl="1"/>
            <a:r>
              <a:rPr lang="en-US" dirty="0"/>
              <a:t>as</a:t>
            </a:r>
          </a:p>
        </p:txBody>
      </p:sp>
    </p:spTree>
    <p:extLst>
      <p:ext uri="{BB962C8B-B14F-4D97-AF65-F5344CB8AC3E}">
        <p14:creationId xmlns:p14="http://schemas.microsoft.com/office/powerpoint/2010/main" val="1513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this on for size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667000" y="1600200"/>
            <a:ext cx="7315200" cy="5105400"/>
            <a:chOff x="609600" y="1620078"/>
            <a:chExt cx="8209722" cy="5466522"/>
          </a:xfrm>
        </p:grpSpPr>
        <p:grpSp>
          <p:nvGrpSpPr>
            <p:cNvPr id="3" name="Group 3"/>
            <p:cNvGrpSpPr/>
            <p:nvPr/>
          </p:nvGrpSpPr>
          <p:grpSpPr>
            <a:xfrm>
              <a:off x="609600" y="1620078"/>
              <a:ext cx="4475921" cy="3218622"/>
              <a:chOff x="609600" y="1219200"/>
              <a:chExt cx="6146042" cy="4419600"/>
            </a:xfrm>
          </p:grpSpPr>
          <p:cxnSp>
            <p:nvCxnSpPr>
              <p:cNvPr id="5" name="Straight Arrow Connector 4"/>
              <p:cNvCxnSpPr>
                <a:stCxn id="9" idx="3"/>
                <a:endCxn id="10" idx="7"/>
              </p:cNvCxnSpPr>
              <p:nvPr/>
            </p:nvCxnSpPr>
            <p:spPr>
              <a:xfrm rot="5400000">
                <a:off x="3104589" y="1275789"/>
                <a:ext cx="801222" cy="2249022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>
                <a:stCxn id="10" idx="3"/>
                <a:endCxn id="12" idx="0"/>
              </p:cNvCxnSpPr>
              <p:nvPr/>
            </p:nvCxnSpPr>
            <p:spPr>
              <a:xfrm rot="5400000">
                <a:off x="762001" y="3752289"/>
                <a:ext cx="1276911" cy="667311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>
                <a:stCxn id="9" idx="5"/>
                <a:endCxn id="11" idx="1"/>
              </p:cNvCxnSpPr>
              <p:nvPr/>
            </p:nvCxnSpPr>
            <p:spPr>
              <a:xfrm rot="16200000" flipH="1">
                <a:off x="5268897" y="2007081"/>
                <a:ext cx="713648" cy="698864"/>
              </a:xfrm>
              <a:prstGeom prst="straightConnector1">
                <a:avLst/>
              </a:prstGeom>
              <a:ln w="381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Oval 8"/>
              <p:cNvSpPr/>
              <p:nvPr/>
            </p:nvSpPr>
            <p:spPr>
              <a:xfrm>
                <a:off x="4495800" y="1219200"/>
                <a:ext cx="914400" cy="914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600200" y="2667000"/>
                <a:ext cx="914400" cy="914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841242" y="2579427"/>
                <a:ext cx="914400" cy="9144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609600" y="4724400"/>
                <a:ext cx="914400" cy="9144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/>
              </a:p>
            </p:txBody>
          </p:sp>
        </p:grpSp>
        <p:cxnSp>
          <p:nvCxnSpPr>
            <p:cNvPr id="20" name="Straight Arrow Connector 19"/>
            <p:cNvCxnSpPr>
              <a:endCxn id="24" idx="0"/>
            </p:cNvCxnSpPr>
            <p:nvPr/>
          </p:nvCxnSpPr>
          <p:spPr>
            <a:xfrm rot="5400000">
              <a:off x="3376406" y="2366756"/>
              <a:ext cx="477078" cy="315567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3124200" y="2763078"/>
              <a:ext cx="665922" cy="66592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2667000" y="36774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2209800" y="45918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752600" y="5506278"/>
              <a:ext cx="665922" cy="66592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1295400" y="63444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3657600" y="48204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cxnSp>
          <p:nvCxnSpPr>
            <p:cNvPr id="35" name="Straight Arrow Connector 34"/>
            <p:cNvCxnSpPr>
              <a:stCxn id="24" idx="3"/>
              <a:endCxn id="26" idx="0"/>
            </p:cNvCxnSpPr>
            <p:nvPr/>
          </p:nvCxnSpPr>
          <p:spPr>
            <a:xfrm rot="5400000">
              <a:off x="2937842" y="3393598"/>
              <a:ext cx="346000" cy="22176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6" idx="3"/>
              <a:endCxn id="28" idx="0"/>
            </p:cNvCxnSpPr>
            <p:nvPr/>
          </p:nvCxnSpPr>
          <p:spPr>
            <a:xfrm rot="5400000">
              <a:off x="2480642" y="4307998"/>
              <a:ext cx="346000" cy="22176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28" idx="3"/>
              <a:endCxn id="29" idx="0"/>
            </p:cNvCxnSpPr>
            <p:nvPr/>
          </p:nvCxnSpPr>
          <p:spPr>
            <a:xfrm rot="5400000">
              <a:off x="2023442" y="5222398"/>
              <a:ext cx="346000" cy="22176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29" idx="3"/>
              <a:endCxn id="31" idx="0"/>
            </p:cNvCxnSpPr>
            <p:nvPr/>
          </p:nvCxnSpPr>
          <p:spPr>
            <a:xfrm rot="5400000">
              <a:off x="1604342" y="6098698"/>
              <a:ext cx="269800" cy="22176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6" idx="5"/>
              <a:endCxn id="34" idx="1"/>
            </p:cNvCxnSpPr>
            <p:nvPr/>
          </p:nvCxnSpPr>
          <p:spPr>
            <a:xfrm rot="16200000" flipH="1">
              <a:off x="3159200" y="4322078"/>
              <a:ext cx="672122" cy="5197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5181600" y="3448878"/>
              <a:ext cx="665922" cy="66592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5943600" y="42108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6629400" y="4972878"/>
              <a:ext cx="665922" cy="66592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7391400" y="5734878"/>
              <a:ext cx="665922" cy="66592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8153400" y="6420678"/>
              <a:ext cx="665922" cy="66592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cxnSp>
          <p:nvCxnSpPr>
            <p:cNvPr id="56" name="Straight Arrow Connector 55"/>
            <p:cNvCxnSpPr>
              <a:endCxn id="50" idx="1"/>
            </p:cNvCxnSpPr>
            <p:nvPr/>
          </p:nvCxnSpPr>
          <p:spPr>
            <a:xfrm rot="16200000" flipH="1">
              <a:off x="4949900" y="3217178"/>
              <a:ext cx="367322" cy="2911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0" idx="5"/>
              <a:endCxn id="51" idx="1"/>
            </p:cNvCxnSpPr>
            <p:nvPr/>
          </p:nvCxnSpPr>
          <p:spPr>
            <a:xfrm rot="16200000" flipH="1">
              <a:off x="5750000" y="4017278"/>
              <a:ext cx="291122" cy="2911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1" idx="5"/>
              <a:endCxn id="52" idx="1"/>
            </p:cNvCxnSpPr>
            <p:nvPr/>
          </p:nvCxnSpPr>
          <p:spPr>
            <a:xfrm rot="16200000" flipH="1">
              <a:off x="6473900" y="4817378"/>
              <a:ext cx="291122" cy="2149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52" idx="5"/>
              <a:endCxn id="53" idx="1"/>
            </p:cNvCxnSpPr>
            <p:nvPr/>
          </p:nvCxnSpPr>
          <p:spPr>
            <a:xfrm rot="16200000" flipH="1">
              <a:off x="7197800" y="5541278"/>
              <a:ext cx="291122" cy="2911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53" idx="5"/>
              <a:endCxn id="54" idx="1"/>
            </p:cNvCxnSpPr>
            <p:nvPr/>
          </p:nvCxnSpPr>
          <p:spPr>
            <a:xfrm rot="16200000" flipH="1">
              <a:off x="7997900" y="6265178"/>
              <a:ext cx="214922" cy="2911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590800" y="1848678"/>
              <a:ext cx="432126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a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38200" y="3220278"/>
              <a:ext cx="394345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s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048000" y="2229678"/>
              <a:ext cx="453714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667000" y="3067878"/>
              <a:ext cx="432126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209800" y="3982279"/>
              <a:ext cx="361963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r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734876" y="4896678"/>
              <a:ext cx="361963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r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295400" y="5658678"/>
              <a:ext cx="428528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y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05200" y="4058478"/>
              <a:ext cx="367361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t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343400" y="1848678"/>
              <a:ext cx="408738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181600" y="2763078"/>
              <a:ext cx="432126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a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943600" y="3525078"/>
              <a:ext cx="450116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n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705600" y="4287078"/>
              <a:ext cx="453714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391400" y="4972878"/>
              <a:ext cx="313391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l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153400" y="5734878"/>
              <a:ext cx="435724" cy="62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474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b="1" i="1" dirty="0"/>
              <a:t>m</a:t>
            </a:r>
            <a:r>
              <a:rPr lang="en-US" dirty="0"/>
              <a:t> be the length of a particular string</a:t>
            </a:r>
          </a:p>
          <a:p>
            <a:r>
              <a:rPr lang="en-US" dirty="0"/>
              <a:t>Find Costs:</a:t>
            </a:r>
          </a:p>
          <a:p>
            <a:pPr lvl="1"/>
            <a:r>
              <a:rPr lang="en-US" dirty="0"/>
              <a:t>O(</a:t>
            </a:r>
            <a:r>
              <a:rPr lang="en-US" b="1" i="1" dirty="0"/>
              <a:t>m</a:t>
            </a:r>
            <a:r>
              <a:rPr lang="en-US" dirty="0"/>
              <a:t>)</a:t>
            </a:r>
          </a:p>
          <a:p>
            <a:r>
              <a:rPr lang="en-US" dirty="0"/>
              <a:t>Insert Costs:</a:t>
            </a:r>
          </a:p>
          <a:p>
            <a:pPr lvl="1"/>
            <a:r>
              <a:rPr lang="en-US" dirty="0"/>
              <a:t>O(</a:t>
            </a:r>
            <a:r>
              <a:rPr lang="en-US" b="1" i="1" dirty="0"/>
              <a:t>m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54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Trie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Trie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terminal = false;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Node[] children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Node[128];	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root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48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2743</TotalTime>
  <Words>1220</Words>
  <Application>Microsoft Office PowerPoint</Application>
  <PresentationFormat>Widescreen</PresentationFormat>
  <Paragraphs>230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4</vt:lpstr>
      <vt:lpstr>Tries</vt:lpstr>
      <vt:lpstr>Storing strings (of anything)</vt:lpstr>
      <vt:lpstr>Trie this on for size</vt:lpstr>
      <vt:lpstr>Cost</vt:lpstr>
      <vt:lpstr>Trie implementation</vt:lpstr>
      <vt:lpstr>Trie Contains</vt:lpstr>
      <vt:lpstr>Trie Insert</vt:lpstr>
      <vt:lpstr>Trie Traversal</vt:lpstr>
      <vt:lpstr>Trie implementations</vt:lpstr>
      <vt:lpstr>Substring Search</vt:lpstr>
      <vt:lpstr>Substring search</vt:lpstr>
      <vt:lpstr>Brute-force substring search</vt:lpstr>
      <vt:lpstr>Running time</vt:lpstr>
      <vt:lpstr>Knuth-Morris-Pratt</vt:lpstr>
      <vt:lpstr>How do we know where to skip to?</vt:lpstr>
      <vt:lpstr>DFA example</vt:lpstr>
      <vt:lpstr>DFA practice</vt:lpstr>
      <vt:lpstr>Using DFAs</vt:lpstr>
      <vt:lpstr>KMP DFA example</vt:lpstr>
      <vt:lpstr>Making the DFA</vt:lpstr>
      <vt:lpstr>Using the DFA</vt:lpstr>
      <vt:lpstr>Running time</vt:lpstr>
      <vt:lpstr>Other approaches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376</cp:revision>
  <dcterms:created xsi:type="dcterms:W3CDTF">2009-08-24T20:26:10Z</dcterms:created>
  <dcterms:modified xsi:type="dcterms:W3CDTF">2024-11-25T15:47:52Z</dcterms:modified>
</cp:coreProperties>
</file>